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Default Extension="tiff" ContentType="image/tiff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7" r:id="rId2"/>
    <p:sldId id="277" r:id="rId3"/>
    <p:sldId id="287" r:id="rId4"/>
    <p:sldId id="278" r:id="rId5"/>
    <p:sldId id="281" r:id="rId6"/>
    <p:sldId id="279" r:id="rId7"/>
    <p:sldId id="280" r:id="rId8"/>
    <p:sldId id="258" r:id="rId9"/>
    <p:sldId id="259" r:id="rId10"/>
    <p:sldId id="260" r:id="rId11"/>
    <p:sldId id="262" r:id="rId12"/>
    <p:sldId id="263" r:id="rId13"/>
    <p:sldId id="264" r:id="rId14"/>
    <p:sldId id="284" r:id="rId15"/>
    <p:sldId id="265" r:id="rId16"/>
    <p:sldId id="266" r:id="rId17"/>
    <p:sldId id="267" r:id="rId18"/>
    <p:sldId id="285" r:id="rId19"/>
    <p:sldId id="261" r:id="rId20"/>
    <p:sldId id="286" r:id="rId21"/>
    <p:sldId id="268" r:id="rId22"/>
    <p:sldId id="282" r:id="rId23"/>
    <p:sldId id="269" r:id="rId24"/>
    <p:sldId id="270" r:id="rId25"/>
    <p:sldId id="271" r:id="rId26"/>
    <p:sldId id="283" r:id="rId27"/>
    <p:sldId id="272" r:id="rId28"/>
    <p:sldId id="273" r:id="rId29"/>
    <p:sldId id="274" r:id="rId30"/>
    <p:sldId id="276" r:id="rId31"/>
    <p:sldId id="275" r:id="rId32"/>
  </p:sldIdLst>
  <p:sldSz cx="9144000" cy="6858000" type="screen4x3"/>
  <p:notesSz cx="9363075" cy="7077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4733" autoAdjust="0"/>
    <p:restoredTop sz="94660"/>
  </p:normalViewPr>
  <p:slideViewPr>
    <p:cSldViewPr snapToGrid="0" snapToObjects="1" showGuides="1">
      <p:cViewPr>
        <p:scale>
          <a:sx n="150" d="100"/>
          <a:sy n="150" d="100"/>
        </p:scale>
        <p:origin x="-10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57753" cy="353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03223" y="0"/>
            <a:ext cx="4057753" cy="353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88EF7-849E-4E41-B09B-15FCBCFBE0E9}" type="datetimeFigureOut">
              <a:rPr lang="en-US" smtClean="0"/>
              <a:pPr/>
              <a:t>2/17/15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02"/>
            <a:ext cx="4057753" cy="3539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03223" y="6721902"/>
            <a:ext cx="4057753" cy="3539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FD0667-7CBB-FE4D-956C-76083561DF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688459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57753" cy="353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03223" y="0"/>
            <a:ext cx="4057753" cy="353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72209E-EF62-1A44-A6E2-085639F046DB}" type="datetimeFigureOut">
              <a:rPr lang="en-US" smtClean="0"/>
              <a:pPr/>
              <a:t>2/17/15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11475" y="530225"/>
            <a:ext cx="3540125" cy="2654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6728" y="3362151"/>
            <a:ext cx="7489620" cy="3184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21902"/>
            <a:ext cx="4057753" cy="3539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03223" y="6721902"/>
            <a:ext cx="4057753" cy="3539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006BB-339A-A147-908A-B70A5770A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008109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8730" y="3360649"/>
            <a:ext cx="6865616" cy="3185966"/>
          </a:xfrm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84" charset="0"/>
              <a:cs typeface="Arial" pitchFamily="-84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28220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8730" y="3360649"/>
            <a:ext cx="6865616" cy="3185966"/>
          </a:xfrm>
          <a:noFill/>
          <a:ln/>
        </p:spPr>
        <p:txBody>
          <a:bodyPr/>
          <a:lstStyle/>
          <a:p>
            <a:pPr eaLnBrk="1" hangingPunct="1"/>
            <a:endParaRPr lang="en-US" dirty="0">
              <a:latin typeface="Times New Roman" pitchFamily="-84" charset="0"/>
              <a:cs typeface="Arial" pitchFamily="-84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04168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8730" y="3360649"/>
            <a:ext cx="6865616" cy="3185966"/>
          </a:xfrm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84" charset="0"/>
              <a:cs typeface="Arial" pitchFamily="-84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68107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8730" y="3360649"/>
            <a:ext cx="6865616" cy="3185966"/>
          </a:xfrm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84" charset="0"/>
              <a:cs typeface="Arial" pitchFamily="-84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04294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006BB-339A-A147-908A-B70A5770A41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Put financing at the end.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006BB-339A-A147-908A-B70A5770A41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pitchFamily="-84" charset="0"/>
              <a:cs typeface="Arial" pitchFamily="-84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7DB59E-E1E8-BC4D-BC74-E16748F80601}" type="slidenum">
              <a:rPr lang="en-US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481416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84" charset="0"/>
              <a:cs typeface="Arial" pitchFamily="-84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DE8DDA-3EDF-1642-B1F1-0F84F7CCCE7E}" type="slidenum">
              <a:rPr lang="en-US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9808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>
                <a:latin typeface="David" panose="020E0502060401010101" pitchFamily="34" charset="-79"/>
                <a:cs typeface="David" panose="020E0502060401010101" pitchFamily="34" charset="-79"/>
              </a:defRPr>
            </a:lvl1pPr>
          </a:lstStyle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TEST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401310"/>
            <a:ext cx="8229600" cy="1143000"/>
          </a:xfrm>
        </p:spPr>
        <p:txBody>
          <a:bodyPr/>
          <a:lstStyle>
            <a:lvl1pPr>
              <a:defRPr b="0">
                <a:latin typeface="David" panose="020E0502060401010101" pitchFamily="34" charset="-79"/>
                <a:ea typeface="MS Gothic" panose="020B0609070205080204" pitchFamily="49" charset="-128"/>
                <a:cs typeface="David" panose="020E0502060401010101" pitchFamily="34" charset="-79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664" y="2544311"/>
            <a:ext cx="8229600" cy="4248376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>
                <a:latin typeface="David" panose="020E0502060401010101" pitchFamily="34" charset="-79"/>
                <a:ea typeface="FangSong" panose="02010609060101010101" pitchFamily="49" charset="-122"/>
                <a:cs typeface="David" panose="020E0502060401010101" pitchFamily="34" charset="-79"/>
              </a:defRPr>
            </a:lvl1pPr>
            <a:lvl2pPr marL="742950" indent="-285750">
              <a:buFont typeface="Wingdings" panose="05000000000000000000" pitchFamily="2" charset="2"/>
              <a:buChar char="§"/>
              <a:defRPr>
                <a:latin typeface="David" panose="020E0502060401010101" pitchFamily="34" charset="-79"/>
                <a:ea typeface="FangSong" panose="02010609060101010101" pitchFamily="49" charset="-122"/>
                <a:cs typeface="David" panose="020E0502060401010101" pitchFamily="34" charset="-79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latin typeface="David" panose="020E0502060401010101" pitchFamily="34" charset="-79"/>
                <a:ea typeface="FangSong" panose="02010609060101010101" pitchFamily="49" charset="-122"/>
                <a:cs typeface="David" panose="020E0502060401010101" pitchFamily="34" charset="-79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latin typeface="David" panose="020E0502060401010101" pitchFamily="34" charset="-79"/>
                <a:ea typeface="FangSong" panose="02010609060101010101" pitchFamily="49" charset="-122"/>
                <a:cs typeface="David" panose="020E0502060401010101" pitchFamily="34" charset="-79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latin typeface="David" panose="020E0502060401010101" pitchFamily="34" charset="-79"/>
                <a:ea typeface="FangSong" panose="02010609060101010101" pitchFamily="49" charset="-122"/>
                <a:cs typeface="David" panose="020E0502060401010101" pitchFamily="34" charset="-79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>
                <a:latin typeface="David" panose="020E0502060401010101" pitchFamily="34" charset="-79"/>
                <a:cs typeface="David" panose="020E0502060401010101" pitchFamily="34" charset="-79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18558"/>
            <a:ext cx="8229600" cy="1143000"/>
          </a:xfrm>
        </p:spPr>
        <p:txBody>
          <a:bodyPr/>
          <a:lstStyle>
            <a:lvl1pPr>
              <a:defRPr b="0">
                <a:latin typeface="David" panose="020E0502060401010101" pitchFamily="34" charset="-79"/>
                <a:cs typeface="David" panose="020E0502060401010101" pitchFamily="34" charset="-79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61558"/>
            <a:ext cx="4038600" cy="4131128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800">
                <a:latin typeface="David" panose="020E0502060401010101" pitchFamily="34" charset="-79"/>
                <a:cs typeface="David" panose="020E0502060401010101" pitchFamily="34" charset="-79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400">
                <a:latin typeface="David" panose="020E0502060401010101" pitchFamily="34" charset="-79"/>
                <a:cs typeface="David" panose="020E0502060401010101" pitchFamily="34" charset="-79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2000">
                <a:latin typeface="David" panose="020E0502060401010101" pitchFamily="34" charset="-79"/>
                <a:cs typeface="David" panose="020E0502060401010101" pitchFamily="34" charset="-79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800">
                <a:latin typeface="David" panose="020E0502060401010101" pitchFamily="34" charset="-79"/>
                <a:cs typeface="David" panose="020E0502060401010101" pitchFamily="34" charset="-79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800">
                <a:latin typeface="David" panose="020E0502060401010101" pitchFamily="34" charset="-79"/>
                <a:cs typeface="David" panose="020E0502060401010101" pitchFamily="34" charset="-79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9722"/>
            <a:ext cx="4038600" cy="4122964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800">
                <a:latin typeface="David" panose="020E0502060401010101" pitchFamily="34" charset="-79"/>
                <a:cs typeface="David" panose="020E0502060401010101" pitchFamily="34" charset="-79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400">
                <a:latin typeface="David" panose="020E0502060401010101" pitchFamily="34" charset="-79"/>
                <a:cs typeface="David" panose="020E0502060401010101" pitchFamily="34" charset="-79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2000">
                <a:latin typeface="David" panose="020E0502060401010101" pitchFamily="34" charset="-79"/>
                <a:cs typeface="David" panose="020E0502060401010101" pitchFamily="34" charset="-79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800">
                <a:latin typeface="David" panose="020E0502060401010101" pitchFamily="34" charset="-79"/>
                <a:cs typeface="David" panose="020E0502060401010101" pitchFamily="34" charset="-79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800">
                <a:latin typeface="David" panose="020E0502060401010101" pitchFamily="34" charset="-79"/>
                <a:cs typeface="David" panose="020E0502060401010101" pitchFamily="34" charset="-79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1501329"/>
            <a:ext cx="8229600" cy="1143000"/>
          </a:xfrm>
        </p:spPr>
        <p:txBody>
          <a:bodyPr/>
          <a:lstStyle>
            <a:lvl1pPr>
              <a:defRPr>
                <a:latin typeface="David" panose="020E0502060401010101" pitchFamily="34" charset="-79"/>
                <a:cs typeface="David" panose="020E0502060401010101" pitchFamily="34" charset="-79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175" y="266792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200" b="1">
                <a:latin typeface="David" panose="020E0502060401010101" pitchFamily="34" charset="-79"/>
                <a:cs typeface="David" panose="020E0502060401010101" pitchFamily="34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175" y="3284092"/>
            <a:ext cx="4040188" cy="3500430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>
                <a:latin typeface="David" panose="020E0502060401010101" pitchFamily="34" charset="-79"/>
                <a:cs typeface="David" panose="020E0502060401010101" pitchFamily="34" charset="-79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000">
                <a:latin typeface="David" panose="020E0502060401010101" pitchFamily="34" charset="-79"/>
                <a:cs typeface="David" panose="020E0502060401010101" pitchFamily="34" charset="-79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>
                <a:latin typeface="David" panose="020E0502060401010101" pitchFamily="34" charset="-79"/>
                <a:cs typeface="David" panose="020E0502060401010101" pitchFamily="34" charset="-79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600">
                <a:latin typeface="David" panose="020E0502060401010101" pitchFamily="34" charset="-79"/>
                <a:cs typeface="David" panose="020E0502060401010101" pitchFamily="34" charset="-79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600">
                <a:latin typeface="David" panose="020E0502060401010101" pitchFamily="34" charset="-79"/>
                <a:cs typeface="David" panose="020E0502060401010101" pitchFamily="34" charset="-79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8181" y="2656126"/>
            <a:ext cx="4115594" cy="639762"/>
          </a:xfrm>
        </p:spPr>
        <p:txBody>
          <a:bodyPr anchor="b">
            <a:normAutofit/>
          </a:bodyPr>
          <a:lstStyle>
            <a:lvl1pPr marL="0" indent="0">
              <a:buNone/>
              <a:defRPr sz="2200" b="1">
                <a:latin typeface="David" panose="020E0502060401010101" pitchFamily="34" charset="-79"/>
                <a:cs typeface="David" panose="020E0502060401010101" pitchFamily="34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83100" y="3307685"/>
            <a:ext cx="4130675" cy="3476837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>
                <a:latin typeface="David" panose="020E0502060401010101" pitchFamily="34" charset="-79"/>
                <a:cs typeface="David" panose="020E0502060401010101" pitchFamily="34" charset="-79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000">
                <a:latin typeface="David" panose="020E0502060401010101" pitchFamily="34" charset="-79"/>
                <a:cs typeface="David" panose="020E0502060401010101" pitchFamily="34" charset="-79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>
                <a:latin typeface="David" panose="020E0502060401010101" pitchFamily="34" charset="-79"/>
                <a:cs typeface="David" panose="020E0502060401010101" pitchFamily="34" charset="-79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600">
                <a:latin typeface="David" panose="020E0502060401010101" pitchFamily="34" charset="-79"/>
                <a:cs typeface="David" panose="020E0502060401010101" pitchFamily="34" charset="-79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600">
                <a:latin typeface="David" panose="020E0502060401010101" pitchFamily="34" charset="-79"/>
                <a:cs typeface="David" panose="020E0502060401010101" pitchFamily="34" charset="-79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2855"/>
            <a:ext cx="8229600" cy="1143000"/>
          </a:xfrm>
        </p:spPr>
        <p:txBody>
          <a:bodyPr/>
          <a:lstStyle>
            <a:lvl1pPr>
              <a:defRPr b="0">
                <a:latin typeface="David" panose="020E0502060401010101" pitchFamily="34" charset="-79"/>
                <a:cs typeface="David" panose="020E0502060401010101" pitchFamily="34" charset="-79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285422"/>
            <a:ext cx="3008313" cy="1162050"/>
          </a:xfrm>
        </p:spPr>
        <p:txBody>
          <a:bodyPr anchor="b"/>
          <a:lstStyle>
            <a:lvl1pPr algn="l">
              <a:defRPr sz="2000" b="1">
                <a:latin typeface="David" panose="020E0502060401010101" pitchFamily="34" charset="-79"/>
                <a:cs typeface="David" panose="020E0502060401010101" pitchFamily="34" charset="-79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85422"/>
            <a:ext cx="5111750" cy="540929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3200">
                <a:latin typeface="DaunPenh" panose="01010101010101010101" pitchFamily="2" charset="0"/>
                <a:cs typeface="DaunPenh" panose="01010101010101010101" pitchFamily="2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800">
                <a:latin typeface="DaunPenh" panose="01010101010101010101" pitchFamily="2" charset="0"/>
                <a:cs typeface="DaunPenh" panose="01010101010101010101" pitchFamily="2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2400">
                <a:latin typeface="DaunPenh" panose="01010101010101010101" pitchFamily="2" charset="0"/>
                <a:cs typeface="DaunPenh" panose="01010101010101010101" pitchFamily="2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2000">
                <a:latin typeface="DaunPenh" panose="01010101010101010101" pitchFamily="2" charset="0"/>
                <a:cs typeface="DaunPenh" panose="01010101010101010101" pitchFamily="2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2000">
                <a:latin typeface="DaunPenh" panose="01010101010101010101" pitchFamily="2" charset="0"/>
                <a:cs typeface="DaunPenh" panose="01010101010101010101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47473"/>
            <a:ext cx="3008313" cy="4247242"/>
          </a:xfrm>
        </p:spPr>
        <p:txBody>
          <a:bodyPr/>
          <a:lstStyle>
            <a:lvl1pPr marL="0" indent="0">
              <a:buNone/>
              <a:defRPr sz="1400">
                <a:latin typeface="David" panose="020E0502060401010101" pitchFamily="34" charset="-79"/>
                <a:cs typeface="David" panose="020E0502060401010101" pitchFamily="34" charset="-79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4771" y="4945176"/>
            <a:ext cx="5486400" cy="566738"/>
          </a:xfrm>
        </p:spPr>
        <p:txBody>
          <a:bodyPr anchor="b"/>
          <a:lstStyle>
            <a:lvl1pPr algn="l">
              <a:defRPr sz="2000" b="1">
                <a:latin typeface="David" panose="020E0502060401010101" pitchFamily="34" charset="-79"/>
                <a:cs typeface="David" panose="020E0502060401010101" pitchFamily="34" charset="-79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4771" y="1397114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94771" y="5511914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David" panose="020E0502060401010101" pitchFamily="34" charset="-79"/>
                <a:cs typeface="David" panose="020E0502060401010101" pitchFamily="34" charset="-79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35031-439A-7E4C-A4C2-4BE8D12ACEF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TCA2015 PP_Final.jpg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if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447800"/>
            <a:ext cx="7467600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Perfect Buyer – </a:t>
            </a:r>
            <a:br>
              <a:rPr lang="en-US" dirty="0"/>
            </a:br>
            <a:r>
              <a:rPr lang="en-US" dirty="0" smtClean="0"/>
              <a:t> An </a:t>
            </a:r>
            <a:r>
              <a:rPr lang="en-US" dirty="0"/>
              <a:t>ESOP?      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048000"/>
            <a:ext cx="8229600" cy="3810000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en-US" sz="1100" dirty="0" smtClean="0"/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en-US" sz="1100" dirty="0"/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US" sz="2400" dirty="0"/>
              <a:t>March 9th &amp; 10th, 2015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en-US" sz="1400" dirty="0" smtClean="0"/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en-US" sz="2000" dirty="0" smtClean="0"/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en-US" sz="1400" dirty="0"/>
              <a:t>	</a:t>
            </a:r>
            <a:r>
              <a:rPr lang="en-US" sz="1400" dirty="0" smtClean="0"/>
              <a:t>		</a:t>
            </a:r>
            <a:endParaRPr lang="en-US" sz="1400" dirty="0"/>
          </a:p>
        </p:txBody>
      </p:sp>
      <p:sp>
        <p:nvSpPr>
          <p:cNvPr id="14340" name="Rectangle 1"/>
          <p:cNvSpPr>
            <a:spLocks noChangeArrowheads="1"/>
          </p:cNvSpPr>
          <p:nvPr/>
        </p:nvSpPr>
        <p:spPr bwMode="auto">
          <a:xfrm>
            <a:off x="10972800" y="6858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014069"/>
            <a:ext cx="8229600" cy="1143000"/>
          </a:xfrm>
        </p:spPr>
        <p:txBody>
          <a:bodyPr/>
          <a:lstStyle/>
          <a:p>
            <a:r>
              <a:rPr lang="en-US" dirty="0"/>
              <a:t>     Overview</a:t>
            </a:r>
          </a:p>
        </p:txBody>
      </p:sp>
      <p:sp>
        <p:nvSpPr>
          <p:cNvPr id="20483" name="Content Placeholder 1"/>
          <p:cNvSpPr>
            <a:spLocks noGrp="1"/>
          </p:cNvSpPr>
          <p:nvPr>
            <p:ph idx="1"/>
          </p:nvPr>
        </p:nvSpPr>
        <p:spPr>
          <a:xfrm>
            <a:off x="571500" y="1923824"/>
            <a:ext cx="8229600" cy="424837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11,000 ESOPs in U.S. (10% of private sector)</a:t>
            </a:r>
          </a:p>
          <a:p>
            <a:r>
              <a:rPr lang="en-US" dirty="0"/>
              <a:t>3,500 majority owned by the ESOP</a:t>
            </a:r>
          </a:p>
          <a:p>
            <a:r>
              <a:rPr lang="en-US" dirty="0"/>
              <a:t>In a broad range of industries</a:t>
            </a:r>
          </a:p>
          <a:p>
            <a:r>
              <a:rPr lang="en-US" dirty="0"/>
              <a:t>70% of ESOPs are in companies with fewer than 250 employees</a:t>
            </a:r>
          </a:p>
          <a:p>
            <a:r>
              <a:rPr lang="en-US" dirty="0"/>
              <a:t>As small as a few dozen employees and as large as </a:t>
            </a:r>
            <a:r>
              <a:rPr lang="en-US" dirty="0" smtClean="0"/>
              <a:t>100,000 </a:t>
            </a:r>
            <a:r>
              <a:rPr lang="en-US" dirty="0"/>
              <a:t>(</a:t>
            </a:r>
            <a:r>
              <a:rPr lang="en-US" dirty="0" smtClean="0"/>
              <a:t>Publix Supermarkets)</a:t>
            </a:r>
            <a:endParaRPr lang="en-US" dirty="0"/>
          </a:p>
          <a:p>
            <a:endParaRPr lang="en-US" dirty="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133600" y="6172200"/>
            <a:ext cx="571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en-US" sz="1000" b="1">
              <a:solidFill>
                <a:srgbClr val="000066"/>
              </a:solidFill>
              <a:ea typeface="Geneva" pitchFamily="-84" charset="0"/>
              <a:cs typeface="Geneva" pitchFamily="-84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en-US" sz="1400" b="1">
              <a:latin typeface="Times New Roman" pitchFamily="-84" charset="0"/>
              <a:ea typeface="Geneva" pitchFamily="-84" charset="0"/>
              <a:cs typeface="Times New Roman" pitchFamily="-8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 Financing</a:t>
            </a:r>
          </a:p>
        </p:txBody>
      </p:sp>
      <p:sp>
        <p:nvSpPr>
          <p:cNvPr id="2355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Experienced ESOP lenders aggressively “hunting” for deals</a:t>
            </a:r>
          </a:p>
          <a:p>
            <a:r>
              <a:rPr lang="en-US" dirty="0"/>
              <a:t>Seller financing can provide cushion</a:t>
            </a:r>
          </a:p>
          <a:p>
            <a:r>
              <a:rPr lang="en-US" dirty="0"/>
              <a:t>Warrants attached to seller debt provide up side </a:t>
            </a:r>
            <a:r>
              <a:rPr lang="en-US" dirty="0" smtClean="0"/>
              <a:t>potential</a:t>
            </a:r>
          </a:p>
          <a:p>
            <a:r>
              <a:rPr lang="en-US" dirty="0" smtClean="0"/>
              <a:t>100% ESOP vs. partial (successor management team in place??)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ESOP Lenders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Bank</a:t>
            </a:r>
          </a:p>
          <a:p>
            <a:pPr lvl="1"/>
            <a:r>
              <a:rPr lang="en-US"/>
              <a:t>Loan is to the company, which makes </a:t>
            </a:r>
            <a:br>
              <a:rPr lang="en-US"/>
            </a:br>
            <a:r>
              <a:rPr lang="en-US"/>
              <a:t>“back-to-back” loan to ESOP</a:t>
            </a:r>
          </a:p>
          <a:p>
            <a:pPr lvl="1"/>
            <a:r>
              <a:rPr lang="en-US"/>
              <a:t>Typically 5 - 7 years</a:t>
            </a:r>
          </a:p>
          <a:p>
            <a:pPr lvl="1"/>
            <a:r>
              <a:rPr lang="en-US"/>
              <a:t>Assessment of company credit similar to other loans</a:t>
            </a:r>
          </a:p>
          <a:p>
            <a:pPr lvl="1"/>
            <a:r>
              <a:rPr lang="en-US"/>
              <a:t>Selling shareholders receives cash up front </a:t>
            </a:r>
          </a:p>
          <a:p>
            <a:pPr lvl="1"/>
            <a:r>
              <a:rPr lang="en-US"/>
              <a:t>Sellers can collateralize shortfall with proceeds from ESOP sale (securities)</a:t>
            </a:r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571500" y="1118320"/>
            <a:ext cx="8229600" cy="1143000"/>
          </a:xfrm>
        </p:spPr>
        <p:txBody>
          <a:bodyPr/>
          <a:lstStyle/>
          <a:p>
            <a:r>
              <a:rPr lang="en-US" dirty="0"/>
              <a:t> ESOP Lenders (continued)</a:t>
            </a:r>
          </a:p>
        </p:txBody>
      </p:sp>
      <p:sp>
        <p:nvSpPr>
          <p:cNvPr id="25603" name="Content Placeholder 1"/>
          <p:cNvSpPr>
            <a:spLocks noGrp="1"/>
          </p:cNvSpPr>
          <p:nvPr>
            <p:ph idx="1"/>
          </p:nvPr>
        </p:nvSpPr>
        <p:spPr>
          <a:xfrm>
            <a:off x="571500" y="2261320"/>
            <a:ext cx="8229600" cy="4248376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Owner/selling shareholder</a:t>
            </a:r>
          </a:p>
          <a:p>
            <a:pPr lvl="1"/>
            <a:r>
              <a:rPr lang="en-US" sz="2000" dirty="0"/>
              <a:t>Take back a subordinated note with warrants</a:t>
            </a:r>
          </a:p>
          <a:p>
            <a:pPr lvl="1"/>
            <a:r>
              <a:rPr lang="en-US" sz="2000" dirty="0"/>
              <a:t>Taxed on principal upon receipt at capital gains and interest as ordinary income under installment sale treatment</a:t>
            </a:r>
          </a:p>
          <a:p>
            <a:pPr lvl="1"/>
            <a:r>
              <a:rPr lang="en-US" sz="2000" dirty="0"/>
              <a:t>Principal can be “tax free”</a:t>
            </a:r>
          </a:p>
          <a:p>
            <a:r>
              <a:rPr lang="en-US" sz="2400" dirty="0"/>
              <a:t>The Company</a:t>
            </a:r>
          </a:p>
          <a:p>
            <a:pPr lvl="1"/>
            <a:r>
              <a:rPr lang="en-US" sz="2000" dirty="0"/>
              <a:t>Cash-rich company can make loan to the ESOP</a:t>
            </a:r>
          </a:p>
          <a:p>
            <a:pPr lvl="1"/>
            <a:r>
              <a:rPr lang="en-US" sz="2000" dirty="0"/>
              <a:t>Advantage: company repays itself with tax-deductible contribution</a:t>
            </a:r>
          </a:p>
          <a:p>
            <a:r>
              <a:rPr lang="en-US" sz="2400" dirty="0"/>
              <a:t>Private equity group</a:t>
            </a:r>
          </a:p>
          <a:p>
            <a:pPr lvl="1"/>
            <a:r>
              <a:rPr lang="en-US" sz="2000" dirty="0"/>
              <a:t>Mezzanine financing subordinated to the bank, no collateral</a:t>
            </a:r>
          </a:p>
          <a:p>
            <a:pPr lvl="1"/>
            <a:r>
              <a:rPr lang="en-US" sz="2000" dirty="0"/>
              <a:t>May be interest only for several years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 </a:t>
            </a:r>
            <a:r>
              <a:rPr lang="en-US" dirty="0" smtClean="0"/>
              <a:t>on </a:t>
            </a:r>
            <a:r>
              <a:rPr lang="en-US" dirty="0" smtClean="0"/>
              <a:t>How</a:t>
            </a:r>
            <a:r>
              <a:rPr lang="en-US" dirty="0" smtClean="0"/>
              <a:t> Carriers Are Financing </a:t>
            </a:r>
            <a:r>
              <a:rPr lang="en-US" dirty="0" smtClean="0"/>
              <a:t>their Deals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571500" y="957206"/>
            <a:ext cx="8229600" cy="1143000"/>
          </a:xfrm>
        </p:spPr>
        <p:txBody>
          <a:bodyPr/>
          <a:lstStyle/>
          <a:p>
            <a:r>
              <a:rPr lang="en-US" dirty="0"/>
              <a:t> Tax Shields</a:t>
            </a:r>
          </a:p>
        </p:txBody>
      </p:sp>
      <p:sp>
        <p:nvSpPr>
          <p:cNvPr id="26627" name="Content Placeholder 1"/>
          <p:cNvSpPr>
            <a:spLocks noGrp="1"/>
          </p:cNvSpPr>
          <p:nvPr>
            <p:ph idx="1"/>
          </p:nvPr>
        </p:nvSpPr>
        <p:spPr>
          <a:xfrm>
            <a:off x="571500" y="2100206"/>
            <a:ext cx="8229600" cy="424837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ESOP tax shield equals 40% - 80%</a:t>
            </a:r>
          </a:p>
          <a:p>
            <a:pPr lvl="1"/>
            <a:r>
              <a:rPr lang="en-US" dirty="0"/>
              <a:t>Every $1,000,000 of ESOP transaction provide $400,000 - $800,000 in tax savings</a:t>
            </a:r>
          </a:p>
          <a:p>
            <a:pPr lvl="1"/>
            <a:r>
              <a:rPr lang="en-US" dirty="0"/>
              <a:t>Tax-deductible principal repayment IRC 404(a)(9)</a:t>
            </a:r>
          </a:p>
          <a:p>
            <a:pPr lvl="1"/>
            <a:r>
              <a:rPr lang="en-US" dirty="0"/>
              <a:t>Tax-free S corporation income IRC 409(p) and 512(a)</a:t>
            </a:r>
          </a:p>
          <a:p>
            <a:pPr lvl="1"/>
            <a:r>
              <a:rPr lang="en-US" dirty="0"/>
              <a:t>Tax-deferred sale – C corporation stock IRC 1042</a:t>
            </a:r>
          </a:p>
          <a:p>
            <a:pPr lvl="1">
              <a:buFontTx/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571500" y="1070933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Perpetuation Planning C Corporation</a:t>
            </a:r>
            <a:br>
              <a:rPr lang="en-US" sz="3600" dirty="0"/>
            </a:br>
            <a:r>
              <a:rPr lang="en-US" sz="3600" dirty="0"/>
              <a:t>IRC 1042 “Tax-Free” Rollover</a:t>
            </a:r>
          </a:p>
        </p:txBody>
      </p:sp>
      <p:sp>
        <p:nvSpPr>
          <p:cNvPr id="27651" name="Content Placeholder 1"/>
          <p:cNvSpPr>
            <a:spLocks noGrp="1"/>
          </p:cNvSpPr>
          <p:nvPr>
            <p:ph idx="1"/>
          </p:nvPr>
        </p:nvSpPr>
        <p:spPr>
          <a:xfrm>
            <a:off x="571500" y="2213933"/>
            <a:ext cx="8229600" cy="424837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Seller can elect to defer gain on C corporation shares sold to ESOP by reinvesting all or any portion of the sale proceeds in Qualified Replacement Property (“QRP”)</a:t>
            </a:r>
          </a:p>
          <a:p>
            <a:pPr lvl="1"/>
            <a:r>
              <a:rPr lang="en-US" dirty="0"/>
              <a:t>QRP is stock or debt instruments of a domestic operating corporation</a:t>
            </a:r>
          </a:p>
          <a:p>
            <a:pPr lvl="1"/>
            <a:r>
              <a:rPr lang="en-US" dirty="0"/>
              <a:t>QRP must be acquired within 12 months of the </a:t>
            </a:r>
          </a:p>
          <a:p>
            <a:pPr lvl="1"/>
            <a:r>
              <a:rPr lang="en-US" dirty="0"/>
              <a:t>ESOP sale (or 3 months before)</a:t>
            </a:r>
          </a:p>
          <a:p>
            <a:pPr lvl="1"/>
            <a:r>
              <a:rPr lang="en-US" dirty="0"/>
              <a:t>After the sale, the ESOP must own at least 30% of company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571500" y="1099365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Perpetuation Planning C Corporation</a:t>
            </a:r>
            <a:br>
              <a:rPr lang="en-US" sz="3600" dirty="0"/>
            </a:br>
            <a:r>
              <a:rPr lang="en-US" sz="3600" dirty="0"/>
              <a:t>IRC 1042 “Tax-Free” Rollover (continued)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/>
              <a:t>QRP can be pledged as collateral</a:t>
            </a:r>
          </a:p>
          <a:p>
            <a:r>
              <a:rPr lang="en-US"/>
              <a:t>Floating Rate Notes (“FRNs”) provide excellent collateral, and are suitable for monetization</a:t>
            </a:r>
          </a:p>
          <a:p>
            <a:pPr lvl="1"/>
            <a:r>
              <a:rPr lang="en-US"/>
              <a:t>Seller must have owned stock for at least three years</a:t>
            </a:r>
          </a:p>
          <a:p>
            <a:pPr lvl="1"/>
            <a:r>
              <a:rPr lang="en-US"/>
              <a:t>Seller cannot have acquired the stock in a “Section 83” transaction, nor from a qualified retirement plan</a:t>
            </a:r>
          </a:p>
          <a:p>
            <a:pPr lvl="1"/>
            <a:r>
              <a:rPr lang="en-US"/>
              <a:t>Seller, certain related individuals, and greater-than-25% owners generally cannot participate in ESOP</a:t>
            </a:r>
          </a:p>
          <a:p>
            <a:pPr lvl="1"/>
            <a:r>
              <a:rPr lang="en-US"/>
              <a:t>“stepped-up” basis at death under current tax law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 of the Tax Impacts on</a:t>
            </a:r>
            <a:r>
              <a:rPr lang="en-US" dirty="0" smtClean="0"/>
              <a:t> Sellers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Competitive Price</a:t>
            </a:r>
          </a:p>
        </p:txBody>
      </p:sp>
      <p:sp>
        <p:nvSpPr>
          <p:cNvPr id="2253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Compared to financial buyer</a:t>
            </a:r>
          </a:p>
          <a:p>
            <a:r>
              <a:rPr lang="en-US" dirty="0"/>
              <a:t>5%-10% marketability discount</a:t>
            </a:r>
          </a:p>
          <a:p>
            <a:r>
              <a:rPr lang="en-US" dirty="0"/>
              <a:t>10-15% minority discount</a:t>
            </a:r>
          </a:p>
          <a:p>
            <a:r>
              <a:rPr lang="en-US" dirty="0"/>
              <a:t>30% greater net proceeds if “tax-free” rollover </a:t>
            </a:r>
            <a:r>
              <a:rPr lang="en-US" dirty="0" smtClean="0"/>
              <a:t>applies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172" y="928774"/>
            <a:ext cx="8843069" cy="4935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4400" dirty="0" smtClean="0"/>
              <a:t>Participants:</a:t>
            </a:r>
          </a:p>
          <a:p>
            <a:pPr algn="ctr">
              <a:lnSpc>
                <a:spcPct val="80000"/>
              </a:lnSpc>
            </a:pPr>
            <a:endParaRPr lang="en-US" sz="4400" dirty="0" smtClean="0"/>
          </a:p>
          <a:p>
            <a:pPr marL="398463" indent="-398463">
              <a:lnSpc>
                <a:spcPct val="150000"/>
              </a:lnSpc>
              <a:buFont typeface="Arial"/>
              <a:buChar char="•"/>
            </a:pPr>
            <a:r>
              <a:rPr lang="en-US" sz="2400" dirty="0" smtClean="0"/>
              <a:t>Ron Gilbert</a:t>
            </a:r>
            <a:r>
              <a:rPr lang="en-US" sz="2400" dirty="0" smtClean="0"/>
              <a:t>, President, ESOP Services, Inc.</a:t>
            </a:r>
          </a:p>
          <a:p>
            <a:pPr marL="398463" indent="-398463">
              <a:lnSpc>
                <a:spcPct val="150000"/>
              </a:lnSpc>
              <a:buFont typeface="Arial"/>
              <a:buChar char="•"/>
            </a:pPr>
            <a:r>
              <a:rPr lang="en-US" sz="2400" dirty="0" smtClean="0"/>
              <a:t>Jim Parham, Managing Partner, Transport Capital Partners</a:t>
            </a:r>
          </a:p>
          <a:p>
            <a:pPr marL="398463" indent="-398463">
              <a:lnSpc>
                <a:spcPct val="150000"/>
              </a:lnSpc>
              <a:buFont typeface="Arial"/>
              <a:buChar char="•"/>
            </a:pPr>
            <a:r>
              <a:rPr lang="en-US" sz="2400" dirty="0" smtClean="0"/>
              <a:t>Bill Prevost, President and CEO, Quickway Distribution Services, Inc. </a:t>
            </a:r>
          </a:p>
          <a:p>
            <a:pPr marL="398463" indent="-398463">
              <a:lnSpc>
                <a:spcPct val="150000"/>
              </a:lnSpc>
              <a:buFont typeface="Arial"/>
              <a:buChar char="•"/>
            </a:pPr>
            <a:r>
              <a:rPr lang="en-US" sz="2400" dirty="0" smtClean="0"/>
              <a:t>Robert Bearden, President, Robert Bearden, Inc.</a:t>
            </a:r>
          </a:p>
          <a:p>
            <a:pPr marL="398463" indent="-398463">
              <a:lnSpc>
                <a:spcPct val="150000"/>
              </a:lnSpc>
              <a:buFont typeface="Arial"/>
              <a:buChar char="•"/>
            </a:pPr>
            <a:r>
              <a:rPr lang="en-US" sz="2400" dirty="0" smtClean="0"/>
              <a:t>Randy Vernon, President, Big G </a:t>
            </a:r>
            <a:r>
              <a:rPr lang="en-US" sz="2400" dirty="0" smtClean="0"/>
              <a:t>Express, Inc.</a:t>
            </a:r>
            <a:endParaRPr lang="en-US" sz="2800" dirty="0" smtClean="0"/>
          </a:p>
          <a:p>
            <a:pPr marL="398463" indent="-398463">
              <a:lnSpc>
                <a:spcPct val="80000"/>
              </a:lnSpc>
              <a:buFont typeface="Arial"/>
              <a:buChar char="•"/>
            </a:pPr>
            <a:endParaRPr lang="en-US" sz="2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 of Current Pricing</a:t>
            </a:r>
            <a:r>
              <a:rPr lang="en-US" dirty="0" smtClean="0"/>
              <a:t> Environment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2969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6075" indent="-346075" eaLnBrk="1" hangingPunct="1">
              <a:lnSpc>
                <a:spcPct val="80000"/>
              </a:lnSpc>
              <a:spcBef>
                <a:spcPts val="575"/>
              </a:spcBef>
            </a:pPr>
            <a:r>
              <a:rPr lang="en-US" dirty="0">
                <a:solidFill>
                  <a:srgbClr val="002060"/>
                </a:solidFill>
              </a:rPr>
              <a:t>Retains</a:t>
            </a:r>
            <a:r>
              <a:rPr lang="en-US" dirty="0" smtClean="0">
                <a:solidFill>
                  <a:srgbClr val="002060"/>
                </a:solidFill>
              </a:rPr>
              <a:t> employees </a:t>
            </a:r>
            <a:r>
              <a:rPr lang="en-US" dirty="0">
                <a:solidFill>
                  <a:srgbClr val="002060"/>
                </a:solidFill>
              </a:rPr>
              <a:t>– lower turnover rates (30 years of studies)</a:t>
            </a:r>
          </a:p>
          <a:p>
            <a:pPr marL="346075" indent="-346075" eaLnBrk="1" hangingPunct="1">
              <a:lnSpc>
                <a:spcPct val="80000"/>
              </a:lnSpc>
              <a:spcBef>
                <a:spcPts val="575"/>
              </a:spcBef>
            </a:pPr>
            <a:r>
              <a:rPr lang="en-US" dirty="0">
                <a:solidFill>
                  <a:srgbClr val="002060"/>
                </a:solidFill>
              </a:rPr>
              <a:t>Employees share directly in equity growth</a:t>
            </a:r>
          </a:p>
          <a:p>
            <a:pPr marL="346075" indent="-346075" eaLnBrk="1" hangingPunct="1">
              <a:lnSpc>
                <a:spcPct val="80000"/>
              </a:lnSpc>
              <a:spcBef>
                <a:spcPts val="575"/>
              </a:spcBef>
            </a:pPr>
            <a:r>
              <a:rPr lang="en-US" dirty="0">
                <a:solidFill>
                  <a:srgbClr val="002060"/>
                </a:solidFill>
              </a:rPr>
              <a:t>Employer contributions tend to be larger than profit sharing contributions</a:t>
            </a:r>
          </a:p>
          <a:p>
            <a:pPr marL="346075" indent="-346075" eaLnBrk="1" hangingPunct="1">
              <a:lnSpc>
                <a:spcPct val="80000"/>
              </a:lnSpc>
              <a:spcBef>
                <a:spcPts val="575"/>
              </a:spcBef>
            </a:pPr>
            <a:r>
              <a:rPr lang="en-US" dirty="0">
                <a:solidFill>
                  <a:srgbClr val="002060"/>
                </a:solidFill>
              </a:rPr>
              <a:t>ESOP stock allocated proportionate to compensation </a:t>
            </a:r>
          </a:p>
          <a:p>
            <a:pPr marL="346075" indent="-346075" eaLnBrk="1" hangingPunct="1">
              <a:lnSpc>
                <a:spcPct val="80000"/>
              </a:lnSpc>
              <a:spcBef>
                <a:spcPts val="575"/>
              </a:spcBef>
            </a:pPr>
            <a:r>
              <a:rPr lang="en-US" dirty="0">
                <a:solidFill>
                  <a:srgbClr val="002060"/>
                </a:solidFill>
              </a:rPr>
              <a:t>Proven motivator</a:t>
            </a:r>
          </a:p>
          <a:p>
            <a:pPr marL="346075" indent="-346075" eaLnBrk="1" hangingPunct="1">
              <a:lnSpc>
                <a:spcPct val="80000"/>
              </a:lnSpc>
              <a:spcBef>
                <a:spcPts val="575"/>
              </a:spcBef>
            </a:pPr>
            <a:r>
              <a:rPr lang="en-US" dirty="0">
                <a:solidFill>
                  <a:srgbClr val="002060"/>
                </a:solidFill>
              </a:rPr>
              <a:t>Accounts accumulate tax-free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</a:t>
            </a:r>
            <a:r>
              <a:rPr lang="en-US" dirty="0" smtClean="0"/>
              <a:t> Advantages </a:t>
            </a:r>
            <a:r>
              <a:rPr lang="en-US" dirty="0" smtClean="0"/>
              <a:t>did the Carriers</a:t>
            </a:r>
            <a:r>
              <a:rPr lang="en-US" dirty="0" smtClean="0"/>
              <a:t> Experience?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</a:t>
            </a:r>
            <a:r>
              <a:rPr lang="en-US" dirty="0" smtClean="0"/>
              <a:t> C</a:t>
            </a:r>
            <a:r>
              <a:rPr lang="en-US" dirty="0" smtClean="0"/>
              <a:t>hallenges</a:t>
            </a:r>
            <a:endParaRPr lang="en-US" dirty="0"/>
          </a:p>
        </p:txBody>
      </p:sp>
      <p:sp>
        <p:nvSpPr>
          <p:cNvPr id="3174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Government agency oversight</a:t>
            </a:r>
          </a:p>
          <a:p>
            <a:pPr lvl="1"/>
            <a:r>
              <a:rPr lang="en-US" dirty="0"/>
              <a:t>IRS </a:t>
            </a:r>
          </a:p>
          <a:p>
            <a:pPr lvl="2"/>
            <a:r>
              <a:rPr lang="en-US" dirty="0"/>
              <a:t>Clarity – Good continuing dialog, ongoing</a:t>
            </a:r>
          </a:p>
          <a:p>
            <a:pPr lvl="1"/>
            <a:r>
              <a:rPr lang="en-US" dirty="0"/>
              <a:t>Department of Labor – Partial clarity and dialog</a:t>
            </a:r>
          </a:p>
          <a:p>
            <a:pPr lvl="1"/>
            <a:r>
              <a:rPr lang="en-US" dirty="0"/>
              <a:t>(</a:t>
            </a:r>
            <a:r>
              <a:rPr lang="en-US" dirty="0" err="1" smtClean="0"/>
              <a:t>GreatBanc</a:t>
            </a:r>
            <a:r>
              <a:rPr lang="en-US" dirty="0" smtClean="0"/>
              <a:t> </a:t>
            </a:r>
            <a:r>
              <a:rPr lang="en-US" dirty="0"/>
              <a:t>- DOL 2014 settlement)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/>
              <a:t>Challenges </a:t>
            </a:r>
            <a:r>
              <a:rPr lang="en-US" dirty="0"/>
              <a:t>(continued)</a:t>
            </a:r>
          </a:p>
        </p:txBody>
      </p:sp>
      <p:sp>
        <p:nvSpPr>
          <p:cNvPr id="3277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Repurchase Obligation</a:t>
            </a:r>
          </a:p>
          <a:p>
            <a:pPr lvl="1"/>
            <a:r>
              <a:rPr lang="en-US"/>
              <a:t>Corporate Obligation</a:t>
            </a:r>
          </a:p>
          <a:p>
            <a:pPr lvl="1"/>
            <a:r>
              <a:rPr lang="en-US"/>
              <a:t>Spread over 5 to 11 years</a:t>
            </a:r>
          </a:p>
          <a:p>
            <a:pPr lvl="1"/>
            <a:r>
              <a:rPr lang="en-US"/>
              <a:t>Similar to budgeting for capital equipment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</a:t>
            </a:r>
            <a:r>
              <a:rPr lang="en-US" dirty="0"/>
              <a:t>(continued)</a:t>
            </a:r>
          </a:p>
        </p:txBody>
      </p:sp>
      <p:sp>
        <p:nvSpPr>
          <p:cNvPr id="3379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Control</a:t>
            </a:r>
          </a:p>
          <a:p>
            <a:pPr marL="0" lvl="1" indent="0">
              <a:buFontTx/>
              <a:buNone/>
            </a:pPr>
            <a:r>
              <a:rPr lang="en-US" dirty="0"/>
              <a:t>     -	Keep ESOP at minority level</a:t>
            </a:r>
          </a:p>
          <a:p>
            <a:pPr marL="914400" lvl="1" indent="-914400">
              <a:buFontTx/>
              <a:buNone/>
            </a:pPr>
            <a:r>
              <a:rPr lang="en-US" dirty="0"/>
              <a:t>     -	Majority ESOP, proper board and </a:t>
            </a:r>
            <a:r>
              <a:rPr lang="en-US" dirty="0" smtClean="0"/>
              <a:t>committee</a:t>
            </a:r>
            <a:r>
              <a:rPr lang="en-US" dirty="0" smtClean="0"/>
              <a:t> structure</a:t>
            </a:r>
            <a:r>
              <a:rPr lang="en-US" dirty="0" smtClean="0"/>
              <a:t>, i.e. nominating, etc. </a:t>
            </a:r>
            <a:r>
              <a:rPr lang="en-US" dirty="0" smtClean="0"/>
              <a:t>allows ongoing operating </a:t>
            </a:r>
            <a:r>
              <a:rPr lang="en-US" dirty="0" smtClean="0"/>
              <a:t>control</a:t>
            </a:r>
            <a:endParaRPr lang="en-US" dirty="0"/>
          </a:p>
          <a:p>
            <a:pPr marL="0" lvl="1" indent="0">
              <a:buFontTx/>
              <a:buNone/>
            </a:pPr>
            <a:r>
              <a:rPr lang="en-US" dirty="0"/>
              <a:t>     -	Trustee votes for Board of </a:t>
            </a:r>
            <a:r>
              <a:rPr lang="en-US" dirty="0" smtClean="0"/>
              <a:t>Directors</a:t>
            </a:r>
          </a:p>
          <a:p>
            <a:pPr marL="0" lvl="1" indent="0"/>
            <a:r>
              <a:rPr lang="en-US" dirty="0" smtClean="0"/>
              <a:t> Marketing it to employees</a:t>
            </a:r>
            <a:endParaRPr lang="en-US" dirty="0" smtClean="0"/>
          </a:p>
          <a:p>
            <a:pPr>
              <a:buFontTx/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Carriers’ </a:t>
            </a:r>
            <a:r>
              <a:rPr lang="en-US" dirty="0" smtClean="0"/>
              <a:t>Comments on</a:t>
            </a:r>
            <a:r>
              <a:rPr lang="en-US" dirty="0" smtClean="0"/>
              <a:t> </a:t>
            </a:r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   Future Sale of Company</a:t>
            </a:r>
            <a:br>
              <a:rPr lang="en-US"/>
            </a:br>
            <a:r>
              <a:rPr lang="en-US"/>
              <a:t>   “An offer you can’t refuse”</a:t>
            </a:r>
          </a:p>
        </p:txBody>
      </p:sp>
      <p:sp>
        <p:nvSpPr>
          <p:cNvPr id="34819" name="Content Placeholder 3"/>
          <p:cNvSpPr>
            <a:spLocks noGrp="1"/>
          </p:cNvSpPr>
          <p:nvPr>
            <p:ph idx="1"/>
          </p:nvPr>
        </p:nvSpPr>
        <p:spPr>
          <a:xfrm>
            <a:off x="579664" y="2895601"/>
            <a:ext cx="8229600" cy="4248376"/>
          </a:xfrm>
        </p:spPr>
        <p:txBody>
          <a:bodyPr/>
          <a:lstStyle/>
          <a:p>
            <a:r>
              <a:rPr lang="en-US" dirty="0"/>
              <a:t>Minority ESOP or majority ESOP with equity incentives for key executives</a:t>
            </a:r>
          </a:p>
          <a:p>
            <a:pPr lvl="1"/>
            <a:r>
              <a:rPr lang="en-US" dirty="0"/>
              <a:t>Buyouts are typically at substantial premiums</a:t>
            </a:r>
          </a:p>
          <a:p>
            <a:r>
              <a:rPr lang="en-US" dirty="0"/>
              <a:t>Life span of ESOPs – 6 </a:t>
            </a:r>
            <a:r>
              <a:rPr lang="en-US" dirty="0" err="1"/>
              <a:t>mos</a:t>
            </a:r>
            <a:r>
              <a:rPr lang="en-US" dirty="0"/>
              <a:t> to 40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851355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Comparison of After-Tax Proceeds</a:t>
            </a:r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2098675" y="1820863"/>
            <a:ext cx="59991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 </a:t>
            </a:r>
            <a:r>
              <a:rPr lang="en-US" b="1"/>
              <a:t>IPO                 Recap         Stock Swap           ESOP</a:t>
            </a:r>
            <a:endParaRPr lang="en-US"/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098675" y="2311400"/>
            <a:ext cx="5303838" cy="2928938"/>
            <a:chOff x="1536" y="1440"/>
            <a:chExt cx="3435" cy="1834"/>
          </a:xfrm>
        </p:grpSpPr>
        <p:sp>
          <p:nvSpPr>
            <p:cNvPr id="36884" name="Rectangle 4"/>
            <p:cNvSpPr>
              <a:spLocks noChangeArrowheads="1"/>
            </p:cNvSpPr>
            <p:nvPr/>
          </p:nvSpPr>
          <p:spPr bwMode="auto">
            <a:xfrm>
              <a:off x="1536" y="1728"/>
              <a:ext cx="432" cy="1536"/>
            </a:xfrm>
            <a:prstGeom prst="rect">
              <a:avLst/>
            </a:prstGeom>
            <a:solidFill>
              <a:srgbClr val="000099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lIns="91430" tIns="45715" rIns="91430" bIns="45715" anchor="ctr">
              <a:prstTxWarp prst="textNoShape">
                <a:avLst/>
              </a:prstTxWarp>
            </a:bodyPr>
            <a:lstStyle/>
            <a:p>
              <a:r>
                <a:rPr lang="en-US" sz="2000" b="1">
                  <a:solidFill>
                    <a:schemeClr val="bg1"/>
                  </a:solidFill>
                  <a:latin typeface="Times New Roman" pitchFamily="-84" charset="0"/>
                </a:rPr>
                <a:t>90</a:t>
              </a:r>
              <a:r>
                <a:rPr lang="en-US" sz="2400" b="1">
                  <a:solidFill>
                    <a:schemeClr val="bg1"/>
                  </a:solidFill>
                  <a:latin typeface="Times New Roman" pitchFamily="-84" charset="0"/>
                </a:rPr>
                <a:t>%</a:t>
              </a:r>
            </a:p>
          </p:txBody>
        </p:sp>
        <p:sp>
          <p:nvSpPr>
            <p:cNvPr id="36885" name="Rectangle 5"/>
            <p:cNvSpPr>
              <a:spLocks noChangeArrowheads="1"/>
            </p:cNvSpPr>
            <p:nvPr/>
          </p:nvSpPr>
          <p:spPr bwMode="auto">
            <a:xfrm>
              <a:off x="1536" y="1584"/>
              <a:ext cx="432" cy="193"/>
            </a:xfrm>
            <a:prstGeom prst="rect">
              <a:avLst/>
            </a:prstGeom>
            <a:solidFill>
              <a:srgbClr val="808000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lIns="91430" tIns="45715" rIns="91430" bIns="45715" anchor="ctr">
              <a:prstTxWarp prst="textNoShape">
                <a:avLst/>
              </a:prstTxWarp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Times New Roman" pitchFamily="-84" charset="0"/>
                </a:rPr>
                <a:t>8%</a:t>
              </a:r>
            </a:p>
          </p:txBody>
        </p:sp>
        <p:sp>
          <p:nvSpPr>
            <p:cNvPr id="36886" name="Rectangle 6"/>
            <p:cNvSpPr>
              <a:spLocks noChangeArrowheads="1"/>
            </p:cNvSpPr>
            <p:nvPr/>
          </p:nvSpPr>
          <p:spPr bwMode="auto">
            <a:xfrm>
              <a:off x="2544" y="2304"/>
              <a:ext cx="432" cy="961"/>
            </a:xfrm>
            <a:prstGeom prst="rect">
              <a:avLst/>
            </a:prstGeom>
            <a:solidFill>
              <a:srgbClr val="000099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lIns="91430" tIns="45715" rIns="91430" bIns="45715" anchor="ctr">
              <a:prstTxWarp prst="textNoShape">
                <a:avLst/>
              </a:prstTxWarp>
            </a:bodyPr>
            <a:lstStyle/>
            <a:p>
              <a:r>
                <a:rPr lang="en-US" sz="2000" b="1">
                  <a:solidFill>
                    <a:schemeClr val="bg1"/>
                  </a:solidFill>
                  <a:latin typeface="Times New Roman" pitchFamily="-84" charset="0"/>
                </a:rPr>
                <a:t>50%</a:t>
              </a:r>
            </a:p>
          </p:txBody>
        </p:sp>
        <p:sp>
          <p:nvSpPr>
            <p:cNvPr id="36887" name="Rectangle 7"/>
            <p:cNvSpPr>
              <a:spLocks noChangeArrowheads="1"/>
            </p:cNvSpPr>
            <p:nvPr/>
          </p:nvSpPr>
          <p:spPr bwMode="auto">
            <a:xfrm>
              <a:off x="2544" y="1776"/>
              <a:ext cx="432" cy="528"/>
            </a:xfrm>
            <a:prstGeom prst="rect">
              <a:avLst/>
            </a:prstGeom>
            <a:solidFill>
              <a:srgbClr val="808000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lIns="91430" tIns="45715" rIns="91430" bIns="45715" anchor="ctr">
              <a:prstTxWarp prst="textNoShape">
                <a:avLst/>
              </a:prstTxWarp>
            </a:bodyPr>
            <a:lstStyle/>
            <a:p>
              <a:r>
                <a:rPr lang="en-US" b="1">
                  <a:solidFill>
                    <a:schemeClr val="bg1"/>
                  </a:solidFill>
                  <a:latin typeface="Times New Roman" pitchFamily="-84" charset="0"/>
                </a:rPr>
                <a:t>40%</a:t>
              </a:r>
            </a:p>
          </p:txBody>
        </p:sp>
        <p:sp>
          <p:nvSpPr>
            <p:cNvPr id="36888" name="Rectangle 8"/>
            <p:cNvSpPr>
              <a:spLocks noChangeArrowheads="1"/>
            </p:cNvSpPr>
            <p:nvPr/>
          </p:nvSpPr>
          <p:spPr bwMode="auto">
            <a:xfrm>
              <a:off x="3552" y="1440"/>
              <a:ext cx="432" cy="1824"/>
            </a:xfrm>
            <a:prstGeom prst="rect">
              <a:avLst/>
            </a:prstGeom>
            <a:solidFill>
              <a:srgbClr val="000099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lIns="91430" tIns="45715" rIns="91430" bIns="45715" anchor="ctr">
              <a:prstTxWarp prst="textNoShape">
                <a:avLst/>
              </a:prstTxWarp>
            </a:bodyPr>
            <a:lstStyle/>
            <a:p>
              <a:pPr algn="ctr"/>
              <a:endParaRPr lang="en-US" sz="2400" b="1">
                <a:solidFill>
                  <a:schemeClr val="bg1"/>
                </a:solidFill>
                <a:latin typeface="Times New Roman" pitchFamily="-84" charset="0"/>
              </a:endParaRPr>
            </a:p>
            <a:p>
              <a:pPr algn="ctr"/>
              <a:r>
                <a:rPr lang="en-US" sz="2000" b="1">
                  <a:solidFill>
                    <a:schemeClr val="bg1"/>
                  </a:solidFill>
                  <a:latin typeface="Times New Roman" pitchFamily="-84" charset="0"/>
                </a:rPr>
                <a:t>100</a:t>
              </a:r>
              <a:r>
                <a:rPr lang="en-US" sz="2400" b="1">
                  <a:solidFill>
                    <a:schemeClr val="bg1"/>
                  </a:solidFill>
                  <a:latin typeface="Times New Roman" pitchFamily="-84" charset="0"/>
                </a:rPr>
                <a:t>%</a:t>
              </a:r>
            </a:p>
          </p:txBody>
        </p:sp>
        <p:sp>
          <p:nvSpPr>
            <p:cNvPr id="36889" name="Rectangle 9"/>
            <p:cNvSpPr>
              <a:spLocks noChangeArrowheads="1"/>
            </p:cNvSpPr>
            <p:nvPr/>
          </p:nvSpPr>
          <p:spPr bwMode="auto">
            <a:xfrm>
              <a:off x="4539" y="1450"/>
              <a:ext cx="432" cy="1824"/>
            </a:xfrm>
            <a:prstGeom prst="rect">
              <a:avLst/>
            </a:prstGeom>
            <a:solidFill>
              <a:srgbClr val="808000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lIns="91430" tIns="45715" rIns="91430" bIns="45715" anchor="ctr">
              <a:prstTxWarp prst="textNoShape">
                <a:avLst/>
              </a:prstTxWarp>
            </a:bodyPr>
            <a:lstStyle/>
            <a:p>
              <a:pPr algn="ctr"/>
              <a:endParaRPr lang="en-US" sz="2400" b="1">
                <a:solidFill>
                  <a:schemeClr val="bg1"/>
                </a:solidFill>
                <a:latin typeface="Times New Roman" pitchFamily="-84" charset="0"/>
              </a:endParaRPr>
            </a:p>
            <a:p>
              <a:pPr algn="ctr"/>
              <a:r>
                <a:rPr lang="en-US" b="1">
                  <a:solidFill>
                    <a:schemeClr val="bg1"/>
                  </a:solidFill>
                  <a:latin typeface="Times New Roman" pitchFamily="-84" charset="0"/>
                </a:rPr>
                <a:t>100%</a:t>
              </a:r>
            </a:p>
          </p:txBody>
        </p:sp>
      </p:grpSp>
      <p:sp>
        <p:nvSpPr>
          <p:cNvPr id="36869" name="Text Box 17"/>
          <p:cNvSpPr txBox="1">
            <a:spLocks noChangeArrowheads="1"/>
          </p:cNvSpPr>
          <p:nvPr/>
        </p:nvSpPr>
        <p:spPr bwMode="auto">
          <a:xfrm>
            <a:off x="2393950" y="5794375"/>
            <a:ext cx="2592388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1430" tIns="45715" rIns="91430" bIns="45715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Percent available to invest in diversified portfolio</a:t>
            </a:r>
          </a:p>
        </p:txBody>
      </p:sp>
      <p:sp>
        <p:nvSpPr>
          <p:cNvPr id="36870" name="Rectangle 16"/>
          <p:cNvSpPr>
            <a:spLocks noChangeArrowheads="1"/>
          </p:cNvSpPr>
          <p:nvPr/>
        </p:nvSpPr>
        <p:spPr bwMode="auto">
          <a:xfrm>
            <a:off x="5791200" y="5756275"/>
            <a:ext cx="23622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Percent remaining in company stock</a:t>
            </a:r>
          </a:p>
        </p:txBody>
      </p:sp>
      <p:sp>
        <p:nvSpPr>
          <p:cNvPr id="36871" name="Rectangle 17"/>
          <p:cNvSpPr>
            <a:spLocks noChangeArrowheads="1"/>
          </p:cNvSpPr>
          <p:nvPr/>
        </p:nvSpPr>
        <p:spPr bwMode="auto">
          <a:xfrm>
            <a:off x="1135063" y="2311400"/>
            <a:ext cx="7762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100%</a:t>
            </a:r>
          </a:p>
        </p:txBody>
      </p:sp>
      <p:sp>
        <p:nvSpPr>
          <p:cNvPr id="36872" name="Rectangle 18"/>
          <p:cNvSpPr>
            <a:spLocks noChangeArrowheads="1"/>
          </p:cNvSpPr>
          <p:nvPr/>
        </p:nvSpPr>
        <p:spPr bwMode="auto">
          <a:xfrm>
            <a:off x="1050925" y="2847975"/>
            <a:ext cx="823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75%</a:t>
            </a:r>
          </a:p>
        </p:txBody>
      </p:sp>
      <p:sp>
        <p:nvSpPr>
          <p:cNvPr id="36873" name="Rectangle 19"/>
          <p:cNvSpPr>
            <a:spLocks noChangeArrowheads="1"/>
          </p:cNvSpPr>
          <p:nvPr/>
        </p:nvSpPr>
        <p:spPr bwMode="auto">
          <a:xfrm>
            <a:off x="1195388" y="3598863"/>
            <a:ext cx="6794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50%</a:t>
            </a:r>
          </a:p>
        </p:txBody>
      </p:sp>
      <p:sp>
        <p:nvSpPr>
          <p:cNvPr id="36874" name="Rectangle 21"/>
          <p:cNvSpPr>
            <a:spLocks noChangeArrowheads="1"/>
          </p:cNvSpPr>
          <p:nvPr/>
        </p:nvSpPr>
        <p:spPr bwMode="auto">
          <a:xfrm>
            <a:off x="1209675" y="4224338"/>
            <a:ext cx="7016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25%</a:t>
            </a:r>
          </a:p>
        </p:txBody>
      </p:sp>
      <p:sp>
        <p:nvSpPr>
          <p:cNvPr id="36875" name="Rectangle 22"/>
          <p:cNvSpPr>
            <a:spLocks noChangeArrowheads="1"/>
          </p:cNvSpPr>
          <p:nvPr/>
        </p:nvSpPr>
        <p:spPr bwMode="auto">
          <a:xfrm flipH="1">
            <a:off x="1135063" y="4813300"/>
            <a:ext cx="679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0%</a:t>
            </a:r>
          </a:p>
        </p:txBody>
      </p:sp>
      <p:sp>
        <p:nvSpPr>
          <p:cNvPr id="36876" name="Rectangle 16"/>
          <p:cNvSpPr>
            <a:spLocks noChangeArrowheads="1"/>
          </p:cNvSpPr>
          <p:nvPr/>
        </p:nvSpPr>
        <p:spPr bwMode="auto">
          <a:xfrm>
            <a:off x="1911350" y="5943600"/>
            <a:ext cx="374650" cy="193675"/>
          </a:xfrm>
          <a:prstGeom prst="rect">
            <a:avLst/>
          </a:prstGeom>
          <a:solidFill>
            <a:srgbClr val="80800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/>
            <a:endParaRPr lang="en-US" sz="2400">
              <a:latin typeface="Times New Roman" pitchFamily="-84" charset="0"/>
            </a:endParaRPr>
          </a:p>
        </p:txBody>
      </p:sp>
      <p:sp>
        <p:nvSpPr>
          <p:cNvPr id="36877" name="Rectangle 18"/>
          <p:cNvSpPr>
            <a:spLocks noChangeArrowheads="1"/>
          </p:cNvSpPr>
          <p:nvPr/>
        </p:nvSpPr>
        <p:spPr bwMode="auto">
          <a:xfrm>
            <a:off x="5470525" y="5943600"/>
            <a:ext cx="304800" cy="193675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/>
            <a:endParaRPr lang="en-US" sz="2400">
              <a:latin typeface="Times New Roman" pitchFamily="-84" charset="0"/>
            </a:endParaRPr>
          </a:p>
        </p:txBody>
      </p:sp>
      <p:sp>
        <p:nvSpPr>
          <p:cNvPr id="36878" name="Freeform 20"/>
          <p:cNvSpPr>
            <a:spLocks/>
          </p:cNvSpPr>
          <p:nvPr/>
        </p:nvSpPr>
        <p:spPr bwMode="gray">
          <a:xfrm>
            <a:off x="1911350" y="2311400"/>
            <a:ext cx="5937250" cy="2913063"/>
          </a:xfrm>
          <a:custGeom>
            <a:avLst/>
            <a:gdLst>
              <a:gd name="T0" fmla="*/ 0 w 4128"/>
              <a:gd name="T1" fmla="*/ 0 h 1872"/>
              <a:gd name="T2" fmla="*/ 0 w 4128"/>
              <a:gd name="T3" fmla="*/ 2147483646 h 1872"/>
              <a:gd name="T4" fmla="*/ 2147483646 w 4128"/>
              <a:gd name="T5" fmla="*/ 2147483646 h 1872"/>
              <a:gd name="T6" fmla="*/ 0 60000 65536"/>
              <a:gd name="T7" fmla="*/ 0 60000 65536"/>
              <a:gd name="T8" fmla="*/ 0 60000 65536"/>
              <a:gd name="T9" fmla="*/ 0 w 4128"/>
              <a:gd name="T10" fmla="*/ 0 h 1872"/>
              <a:gd name="T11" fmla="*/ 4128 w 4128"/>
              <a:gd name="T12" fmla="*/ 1872 h 18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28" h="1872">
                <a:moveTo>
                  <a:pt x="0" y="0"/>
                </a:moveTo>
                <a:lnTo>
                  <a:pt x="0" y="1872"/>
                </a:lnTo>
                <a:lnTo>
                  <a:pt x="4128" y="187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9" name="Line 21"/>
          <p:cNvSpPr>
            <a:spLocks noChangeShapeType="1"/>
          </p:cNvSpPr>
          <p:nvPr/>
        </p:nvSpPr>
        <p:spPr bwMode="gray">
          <a:xfrm>
            <a:off x="3276600" y="50339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0" name="Line 21"/>
          <p:cNvSpPr>
            <a:spLocks noChangeShapeType="1"/>
          </p:cNvSpPr>
          <p:nvPr/>
        </p:nvSpPr>
        <p:spPr bwMode="gray">
          <a:xfrm>
            <a:off x="4724400" y="499903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1" name="Line 21"/>
          <p:cNvSpPr>
            <a:spLocks noChangeShapeType="1"/>
          </p:cNvSpPr>
          <p:nvPr/>
        </p:nvSpPr>
        <p:spPr bwMode="gray">
          <a:xfrm>
            <a:off x="6324600" y="499903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2" name="Line 21"/>
          <p:cNvSpPr>
            <a:spLocks noChangeShapeType="1"/>
          </p:cNvSpPr>
          <p:nvPr/>
        </p:nvSpPr>
        <p:spPr bwMode="gray">
          <a:xfrm>
            <a:off x="7835900" y="499268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  The Perfect Buyer – An ESOP?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Competitive price</a:t>
            </a:r>
          </a:p>
          <a:p>
            <a:r>
              <a:rPr lang="en-US"/>
              <a:t>No capital gains tax (low basis?)</a:t>
            </a:r>
          </a:p>
          <a:p>
            <a:r>
              <a:rPr lang="en-US"/>
              <a:t>Tax-free corporate income (S corporation)</a:t>
            </a:r>
          </a:p>
          <a:p>
            <a:r>
              <a:rPr lang="en-US"/>
              <a:t>Bank financing</a:t>
            </a:r>
          </a:p>
          <a:p>
            <a:r>
              <a:rPr lang="en-US"/>
              <a:t>Seller financing with upside</a:t>
            </a:r>
          </a:p>
          <a:p>
            <a:r>
              <a:rPr lang="en-US"/>
              <a:t>Lower turnover</a:t>
            </a:r>
          </a:p>
          <a:p>
            <a:r>
              <a:rPr lang="en-US"/>
              <a:t>Business perpetuation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Big G Video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 from the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 Resources</a:t>
            </a:r>
          </a:p>
        </p:txBody>
      </p:sp>
      <p:sp>
        <p:nvSpPr>
          <p:cNvPr id="3" name="Rectangle 2"/>
          <p:cNvSpPr/>
          <p:nvPr/>
        </p:nvSpPr>
        <p:spPr>
          <a:xfrm>
            <a:off x="762000" y="1752600"/>
            <a:ext cx="7696200" cy="5048561"/>
          </a:xfrm>
          <a:prstGeom prst="rect">
            <a:avLst/>
          </a:prstGeom>
        </p:spPr>
        <p:txBody>
          <a:bodyPr>
            <a:prstTxWarp prst="textNoShape">
              <a:avLst/>
            </a:prstTxWarp>
            <a:spAutoFit/>
          </a:bodyPr>
          <a:lstStyle/>
          <a:p>
            <a:pPr marL="346075" indent="-346075" eaLnBrk="1" hangingPunct="1">
              <a:lnSpc>
                <a:spcPct val="80000"/>
              </a:lnSpc>
              <a:spcBef>
                <a:spcPts val="575"/>
              </a:spcBef>
              <a:buFont typeface="Arial" pitchFamily="-84" charset="0"/>
              <a:buChar char="•"/>
            </a:pPr>
            <a:endParaRPr lang="en-US" sz="2400" dirty="0" smtClean="0">
              <a:solidFill>
                <a:srgbClr val="002060"/>
              </a:solidFill>
            </a:endParaRPr>
          </a:p>
          <a:p>
            <a:pPr marL="457200" lvl="2" algn="ctr" eaLnBrk="1" hangingPunct="1">
              <a:lnSpc>
                <a:spcPct val="80000"/>
              </a:lnSpc>
              <a:spcBef>
                <a:spcPts val="575"/>
              </a:spcBef>
            </a:pPr>
            <a:endParaRPr lang="en-US" sz="2800" dirty="0" smtClean="0">
              <a:solidFill>
                <a:srgbClr val="002060"/>
              </a:solidFill>
            </a:endParaRPr>
          </a:p>
          <a:p>
            <a:pPr marL="457200" lvl="2" algn="ctr" eaLnBrk="1" hangingPunct="1">
              <a:lnSpc>
                <a:spcPct val="80000"/>
              </a:lnSpc>
              <a:spcBef>
                <a:spcPts val="575"/>
              </a:spcBef>
            </a:pPr>
            <a:endParaRPr lang="en-US" sz="2800" dirty="0" smtClean="0">
              <a:solidFill>
                <a:srgbClr val="002060"/>
              </a:solidFill>
            </a:endParaRPr>
          </a:p>
          <a:p>
            <a:pPr marL="457200" lvl="2" algn="ctr" eaLnBrk="1" hangingPunct="1">
              <a:lnSpc>
                <a:spcPct val="80000"/>
              </a:lnSpc>
              <a:spcBef>
                <a:spcPts val="575"/>
              </a:spcBef>
            </a:pPr>
            <a:r>
              <a:rPr lang="en-US" sz="2800" dirty="0" err="1" smtClean="0">
                <a:solidFill>
                  <a:srgbClr val="002060"/>
                </a:solidFill>
              </a:rPr>
              <a:t>www.transportcap.com</a:t>
            </a:r>
            <a:endParaRPr lang="en-US" sz="2800" dirty="0">
              <a:solidFill>
                <a:srgbClr val="002060"/>
              </a:solidFill>
            </a:endParaRPr>
          </a:p>
          <a:p>
            <a:pPr marL="457200" lvl="2" algn="ctr" eaLnBrk="1" hangingPunct="1">
              <a:lnSpc>
                <a:spcPct val="80000"/>
              </a:lnSpc>
              <a:spcBef>
                <a:spcPts val="575"/>
              </a:spcBef>
            </a:pPr>
            <a:endParaRPr lang="en-US" sz="1200" dirty="0">
              <a:solidFill>
                <a:srgbClr val="002060"/>
              </a:solidFill>
            </a:endParaRPr>
          </a:p>
          <a:p>
            <a:pPr marL="457200" lvl="2" algn="ctr" eaLnBrk="1" hangingPunct="1">
              <a:lnSpc>
                <a:spcPct val="80000"/>
              </a:lnSpc>
              <a:spcBef>
                <a:spcPts val="575"/>
              </a:spcBef>
            </a:pPr>
            <a:r>
              <a:rPr lang="en-US" sz="2800" dirty="0" err="1">
                <a:solidFill>
                  <a:srgbClr val="002060"/>
                </a:solidFill>
              </a:rPr>
              <a:t>www.esopservices.com</a:t>
            </a:r>
            <a:endParaRPr lang="en-US" sz="2800" dirty="0">
              <a:solidFill>
                <a:srgbClr val="002060"/>
              </a:solidFill>
            </a:endParaRPr>
          </a:p>
          <a:p>
            <a:pPr marL="457200" lvl="2" algn="ctr" eaLnBrk="1" hangingPunct="1">
              <a:lnSpc>
                <a:spcPct val="80000"/>
              </a:lnSpc>
              <a:spcBef>
                <a:spcPts val="575"/>
              </a:spcBef>
            </a:pPr>
            <a:endParaRPr lang="en-US" sz="1200" dirty="0">
              <a:solidFill>
                <a:srgbClr val="002060"/>
              </a:solidFill>
            </a:endParaRPr>
          </a:p>
          <a:p>
            <a:pPr marL="457200" lvl="2" algn="ctr" eaLnBrk="1" hangingPunct="1">
              <a:lnSpc>
                <a:spcPct val="80000"/>
              </a:lnSpc>
              <a:spcBef>
                <a:spcPts val="575"/>
              </a:spcBef>
            </a:pPr>
            <a:r>
              <a:rPr lang="en-US" sz="2800" dirty="0" err="1">
                <a:solidFill>
                  <a:srgbClr val="002060"/>
                </a:solidFill>
              </a:rPr>
              <a:t>www.nceo.org</a:t>
            </a:r>
            <a:endParaRPr lang="en-US" sz="2800" dirty="0">
              <a:solidFill>
                <a:srgbClr val="002060"/>
              </a:solidFill>
            </a:endParaRPr>
          </a:p>
          <a:p>
            <a:pPr marL="457200" lvl="2" algn="ctr" eaLnBrk="1" hangingPunct="1">
              <a:lnSpc>
                <a:spcPct val="80000"/>
              </a:lnSpc>
              <a:spcBef>
                <a:spcPts val="575"/>
              </a:spcBef>
            </a:pPr>
            <a:endParaRPr lang="en-US" sz="1200" dirty="0">
              <a:solidFill>
                <a:srgbClr val="002060"/>
              </a:solidFill>
            </a:endParaRPr>
          </a:p>
          <a:p>
            <a:pPr marL="457200" lvl="2" algn="ctr" eaLnBrk="1" hangingPunct="1">
              <a:lnSpc>
                <a:spcPct val="80000"/>
              </a:lnSpc>
              <a:spcBef>
                <a:spcPts val="575"/>
              </a:spcBef>
            </a:pPr>
            <a:r>
              <a:rPr lang="en-US" sz="2800" dirty="0" err="1">
                <a:solidFill>
                  <a:srgbClr val="002060"/>
                </a:solidFill>
              </a:rPr>
              <a:t>www.esopassociation.org</a:t>
            </a:r>
            <a:endParaRPr lang="en-US" sz="2800" dirty="0">
              <a:solidFill>
                <a:srgbClr val="002060"/>
              </a:solidFill>
            </a:endParaRPr>
          </a:p>
          <a:p>
            <a:pPr marL="457200" lvl="2" eaLnBrk="1" hangingPunct="1">
              <a:lnSpc>
                <a:spcPct val="80000"/>
              </a:lnSpc>
              <a:spcBef>
                <a:spcPts val="575"/>
              </a:spcBef>
            </a:pPr>
            <a:endParaRPr lang="en-US" sz="1200" dirty="0">
              <a:solidFill>
                <a:srgbClr val="002060"/>
              </a:solidFill>
            </a:endParaRPr>
          </a:p>
          <a:p>
            <a:pPr marL="457200" lvl="2" eaLnBrk="1" hangingPunct="1">
              <a:lnSpc>
                <a:spcPct val="80000"/>
              </a:lnSpc>
              <a:spcBef>
                <a:spcPts val="575"/>
              </a:spcBef>
            </a:pPr>
            <a:endParaRPr lang="en-US" sz="2400" dirty="0">
              <a:solidFill>
                <a:srgbClr val="002060"/>
              </a:solidFill>
            </a:endParaRPr>
          </a:p>
          <a:p>
            <a:pPr marL="457200" lvl="2" eaLnBrk="1" hangingPunct="1">
              <a:lnSpc>
                <a:spcPct val="80000"/>
              </a:lnSpc>
              <a:spcBef>
                <a:spcPts val="575"/>
              </a:spcBef>
            </a:pPr>
            <a:endParaRPr lang="en-US" sz="2400" dirty="0" smtClean="0">
              <a:solidFill>
                <a:srgbClr val="002060"/>
              </a:solidFill>
            </a:endParaRPr>
          </a:p>
          <a:p>
            <a:pPr marL="346075" indent="-346075" algn="ctr">
              <a:lnSpc>
                <a:spcPct val="90000"/>
              </a:lnSpc>
            </a:pPr>
            <a:endParaRPr 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Carrier Summary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Ideal Situation</a:t>
            </a:r>
          </a:p>
          <a:p>
            <a:r>
              <a:rPr lang="en-US" dirty="0" smtClean="0"/>
              <a:t>ESOP Overview</a:t>
            </a:r>
          </a:p>
          <a:p>
            <a:r>
              <a:rPr lang="en-US" dirty="0" smtClean="0"/>
              <a:t>Tax Shields</a:t>
            </a:r>
          </a:p>
          <a:p>
            <a:r>
              <a:rPr lang="en-US" dirty="0" smtClean="0"/>
              <a:t>Advantages</a:t>
            </a:r>
            <a:endParaRPr lang="en-US" dirty="0" smtClean="0"/>
          </a:p>
          <a:p>
            <a:r>
              <a:rPr lang="en-US" dirty="0" smtClean="0"/>
              <a:t>Challenges</a:t>
            </a:r>
          </a:p>
          <a:p>
            <a:r>
              <a:rPr lang="en-US" dirty="0" smtClean="0"/>
              <a:t>Is an ESOP for You?</a:t>
            </a:r>
          </a:p>
          <a:p>
            <a:r>
              <a:rPr lang="en-US" dirty="0" smtClean="0"/>
              <a:t>Questions from the Audience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G Express</a:t>
            </a:r>
            <a:endParaRPr lang="en-US" dirty="0"/>
          </a:p>
        </p:txBody>
      </p:sp>
      <p:pic>
        <p:nvPicPr>
          <p:cNvPr id="4" name="Content Placeholder 3" descr="Big G logo.tiff"/>
          <p:cNvPicPr>
            <a:picLocks noGrp="1" noChangeAspect="1"/>
          </p:cNvPicPr>
          <p:nvPr>
            <p:ph idx="1"/>
          </p:nvPr>
        </p:nvPicPr>
        <p:blipFill>
          <a:blip r:embed="rId2"/>
          <a:srcRect l="-24070" r="-24070"/>
          <a:stretch>
            <a:fillRect/>
          </a:stretch>
        </p:blipFill>
        <p:spPr>
          <a:xfrm>
            <a:off x="-389011" y="5113148"/>
            <a:ext cx="3379982" cy="1744852"/>
          </a:xfrm>
        </p:spPr>
      </p:pic>
      <p:sp>
        <p:nvSpPr>
          <p:cNvPr id="5" name="TextBox 4"/>
          <p:cNvSpPr txBox="1"/>
          <p:nvPr/>
        </p:nvSpPr>
        <p:spPr>
          <a:xfrm>
            <a:off x="571500" y="2544310"/>
            <a:ext cx="80582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5613" indent="-455613">
              <a:buFont typeface="Arial"/>
              <a:buChar char="•"/>
            </a:pPr>
            <a:r>
              <a:rPr lang="en-US" sz="2400" dirty="0" smtClean="0"/>
              <a:t>Shelbyville, TN</a:t>
            </a:r>
          </a:p>
          <a:p>
            <a:pPr marL="455613" indent="-455613">
              <a:buFont typeface="Arial"/>
              <a:buChar char="•"/>
            </a:pPr>
            <a:r>
              <a:rPr lang="en-US" sz="2400" dirty="0" smtClean="0"/>
              <a:t>467 tractors </a:t>
            </a:r>
          </a:p>
          <a:p>
            <a:pPr marL="455613" indent="-455613">
              <a:buFont typeface="Arial"/>
              <a:buChar char="•"/>
            </a:pPr>
            <a:r>
              <a:rPr lang="en-US" sz="2400" dirty="0" smtClean="0"/>
              <a:t>100% </a:t>
            </a:r>
            <a:r>
              <a:rPr lang="en-US" sz="2400" dirty="0" smtClean="0"/>
              <a:t>owned by ESOP</a:t>
            </a:r>
            <a:endParaRPr lang="en-US" sz="2400" dirty="0" smtClean="0"/>
          </a:p>
          <a:p>
            <a:pPr marL="455613" indent="-455613">
              <a:buFont typeface="Arial"/>
              <a:buChar char="•"/>
            </a:pPr>
            <a:r>
              <a:rPr lang="en-US" sz="2400" dirty="0" smtClean="0"/>
              <a:t>January 2009 become an ESOP</a:t>
            </a:r>
          </a:p>
          <a:p>
            <a:pPr marL="455613" indent="-455613">
              <a:buFont typeface="Arial"/>
              <a:buChar char="•"/>
            </a:pPr>
            <a:r>
              <a:rPr lang="en-US" sz="2400" dirty="0" smtClean="0"/>
              <a:t>Combination of Bank</a:t>
            </a:r>
            <a:r>
              <a:rPr lang="en-US" sz="2400" dirty="0" smtClean="0"/>
              <a:t> and</a:t>
            </a:r>
            <a:r>
              <a:rPr lang="en-US" sz="2400" dirty="0" smtClean="0"/>
              <a:t> Seller financing</a:t>
            </a:r>
          </a:p>
          <a:p>
            <a:endParaRPr lang="en-US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Quickway</a:t>
            </a:r>
            <a:endParaRPr lang="en-US" dirty="0"/>
          </a:p>
        </p:txBody>
      </p:sp>
      <p:pic>
        <p:nvPicPr>
          <p:cNvPr id="4" name="Content Placeholder 3" descr="Quickway logo.tiff"/>
          <p:cNvPicPr>
            <a:picLocks noGrp="1" noChangeAspect="1"/>
          </p:cNvPicPr>
          <p:nvPr>
            <p:ph idx="1"/>
          </p:nvPr>
        </p:nvPicPr>
        <p:blipFill>
          <a:blip r:embed="rId2"/>
          <a:srcRect t="-15155" b="-15155"/>
          <a:stretch>
            <a:fillRect/>
          </a:stretch>
        </p:blipFill>
        <p:spPr>
          <a:xfrm>
            <a:off x="332042" y="5558226"/>
            <a:ext cx="2517814" cy="1299774"/>
          </a:xfrm>
        </p:spPr>
      </p:pic>
      <p:sp>
        <p:nvSpPr>
          <p:cNvPr id="7" name="TextBox 6"/>
          <p:cNvSpPr txBox="1"/>
          <p:nvPr/>
        </p:nvSpPr>
        <p:spPr>
          <a:xfrm>
            <a:off x="571500" y="2544310"/>
            <a:ext cx="80582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5613" indent="-455613">
              <a:buFont typeface="Arial"/>
              <a:buChar char="•"/>
            </a:pPr>
            <a:r>
              <a:rPr lang="en-US" sz="2400" dirty="0" smtClean="0"/>
              <a:t>Converted </a:t>
            </a:r>
            <a:r>
              <a:rPr lang="en-US" sz="2400" dirty="0" smtClean="0"/>
              <a:t>to C Corp for the sale in </a:t>
            </a:r>
            <a:r>
              <a:rPr lang="en-US" sz="2400" dirty="0" smtClean="0"/>
              <a:t>2004; </a:t>
            </a:r>
            <a:r>
              <a:rPr lang="en-US" sz="2400" dirty="0" smtClean="0"/>
              <a:t>then became a 100% </a:t>
            </a:r>
            <a:r>
              <a:rPr lang="en-US" sz="2400" dirty="0" smtClean="0"/>
              <a:t>ESOP-owned S Corp </a:t>
            </a:r>
            <a:r>
              <a:rPr lang="en-US" sz="2400" dirty="0" smtClean="0"/>
              <a:t>in 2005</a:t>
            </a:r>
          </a:p>
          <a:p>
            <a:pPr marL="455613" indent="-455613">
              <a:buFont typeface="Arial"/>
              <a:buChar char="•"/>
            </a:pPr>
            <a:r>
              <a:rPr lang="en-US" sz="2400" dirty="0" smtClean="0"/>
              <a:t>Nashville, TN</a:t>
            </a:r>
          </a:p>
          <a:p>
            <a:pPr marL="455613" indent="-455613">
              <a:buFont typeface="Arial"/>
              <a:buChar char="•"/>
            </a:pPr>
            <a:r>
              <a:rPr lang="en-US" sz="2400" dirty="0" smtClean="0"/>
              <a:t>1400 tractors</a:t>
            </a:r>
          </a:p>
          <a:p>
            <a:pPr marL="455613" indent="-455613">
              <a:buFont typeface="Arial"/>
              <a:buChar char="•"/>
            </a:pPr>
            <a:r>
              <a:rPr lang="en-US" sz="2400" dirty="0" smtClean="0"/>
              <a:t>100% owned by ESOP</a:t>
            </a:r>
          </a:p>
          <a:p>
            <a:pPr marL="455613" indent="-455613">
              <a:buFont typeface="Arial"/>
              <a:buChar char="•"/>
            </a:pPr>
            <a:r>
              <a:rPr lang="en-US" sz="2400" dirty="0" smtClean="0"/>
              <a:t>Bank and Seller  financing</a:t>
            </a:r>
            <a:endParaRPr lang="en-US" sz="2400" dirty="0" smtClean="0"/>
          </a:p>
          <a:p>
            <a:pPr marL="455613" indent="-455613">
              <a:buFont typeface="Arial"/>
              <a:buChar char="•"/>
            </a:pPr>
            <a:r>
              <a:rPr lang="en-US" sz="2400" dirty="0" smtClean="0"/>
              <a:t>Elected </a:t>
            </a:r>
            <a:r>
              <a:rPr lang="en-US" sz="2400" dirty="0" smtClean="0"/>
              <a:t>the “Tax-free” rollover (but undone during the Great Recession)</a:t>
            </a:r>
          </a:p>
          <a:p>
            <a:pPr marL="455613" indent="-455613">
              <a:buFont typeface="Arial"/>
              <a:buChar char="•"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Robert Bearden, Inc.</a:t>
            </a:r>
            <a:endParaRPr lang="en-US" dirty="0"/>
          </a:p>
        </p:txBody>
      </p:sp>
      <p:pic>
        <p:nvPicPr>
          <p:cNvPr id="4" name="Content Placeholder 3" descr="Robert Beardon logo..tiff"/>
          <p:cNvPicPr>
            <a:picLocks noGrp="1" noChangeAspect="1"/>
          </p:cNvPicPr>
          <p:nvPr>
            <p:ph idx="1"/>
          </p:nvPr>
        </p:nvPicPr>
        <p:blipFill>
          <a:blip r:embed="rId2"/>
          <a:srcRect l="-18206" r="-18206"/>
          <a:stretch>
            <a:fillRect/>
          </a:stretch>
        </p:blipFill>
        <p:spPr>
          <a:xfrm>
            <a:off x="-168665" y="5448457"/>
            <a:ext cx="2730450" cy="1409543"/>
          </a:xfrm>
        </p:spPr>
      </p:pic>
      <p:sp>
        <p:nvSpPr>
          <p:cNvPr id="5" name="TextBox 4"/>
          <p:cNvSpPr txBox="1"/>
          <p:nvPr/>
        </p:nvSpPr>
        <p:spPr>
          <a:xfrm>
            <a:off x="571500" y="2544310"/>
            <a:ext cx="80582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5613" indent="-455613">
              <a:buFont typeface="Arial"/>
              <a:buChar char="•"/>
            </a:pPr>
            <a:r>
              <a:rPr lang="en-US" sz="2400" dirty="0" smtClean="0"/>
              <a:t>Cairo</a:t>
            </a:r>
            <a:r>
              <a:rPr lang="en-US" sz="2400" dirty="0" smtClean="0"/>
              <a:t>, GA</a:t>
            </a:r>
          </a:p>
          <a:p>
            <a:pPr marL="455613" indent="-455613">
              <a:buFont typeface="Arial"/>
              <a:buChar char="•"/>
            </a:pPr>
            <a:r>
              <a:rPr lang="en-US" sz="2400" dirty="0" smtClean="0"/>
              <a:t>200 tractors</a:t>
            </a:r>
            <a:endParaRPr lang="en-US" sz="2400" dirty="0" smtClean="0"/>
          </a:p>
          <a:p>
            <a:pPr marL="455613" indent="-455613">
              <a:buFont typeface="Arial"/>
              <a:buChar char="•"/>
            </a:pPr>
            <a:r>
              <a:rPr lang="en-US" sz="2400" dirty="0" smtClean="0"/>
              <a:t>July 1, </a:t>
            </a:r>
            <a:r>
              <a:rPr lang="en-US" sz="2400" dirty="0" smtClean="0"/>
              <a:t>2012 </a:t>
            </a:r>
            <a:r>
              <a:rPr lang="en-US" sz="2400" dirty="0" smtClean="0"/>
              <a:t>date of sale</a:t>
            </a:r>
          </a:p>
          <a:p>
            <a:pPr marL="455613" indent="-455613">
              <a:buFont typeface="Arial"/>
              <a:buChar char="•"/>
            </a:pPr>
            <a:r>
              <a:rPr lang="en-US" sz="2400" dirty="0" smtClean="0"/>
              <a:t>100</a:t>
            </a:r>
            <a:r>
              <a:rPr lang="en-US" sz="2400" dirty="0" smtClean="0"/>
              <a:t>% owned by ESOP</a:t>
            </a:r>
            <a:endParaRPr lang="en-US" sz="2400" dirty="0" smtClean="0"/>
          </a:p>
          <a:p>
            <a:pPr marL="455613" indent="-455613">
              <a:buFont typeface="Arial"/>
              <a:buChar char="•"/>
            </a:pPr>
            <a:r>
              <a:rPr lang="en-US" sz="2400" dirty="0" smtClean="0"/>
              <a:t>Sold </a:t>
            </a:r>
            <a:r>
              <a:rPr lang="en-US" sz="2400" dirty="0" smtClean="0"/>
              <a:t>to an ESOP (Quickway)</a:t>
            </a:r>
          </a:p>
          <a:p>
            <a:pPr marL="455613" indent="-455613">
              <a:buFont typeface="Arial"/>
              <a:buChar char="•"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When the Stars Align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The ESOP pays a very competitive price for a </a:t>
            </a:r>
            <a:br>
              <a:rPr lang="en-US" sz="2400" dirty="0"/>
            </a:br>
            <a:r>
              <a:rPr lang="en-US" sz="2400" dirty="0"/>
              <a:t>partial or complete buyout</a:t>
            </a:r>
          </a:p>
          <a:p>
            <a:r>
              <a:rPr lang="en-US" sz="2400" dirty="0"/>
              <a:t>Sellers pay no capital gains tax </a:t>
            </a:r>
          </a:p>
          <a:p>
            <a:r>
              <a:rPr lang="en-US" sz="2400" dirty="0"/>
              <a:t>The corporation operates as a tax-free entity </a:t>
            </a:r>
          </a:p>
          <a:p>
            <a:r>
              <a:rPr lang="en-US" sz="2400" dirty="0"/>
              <a:t>Banks provide attractive financing</a:t>
            </a:r>
          </a:p>
          <a:p>
            <a:r>
              <a:rPr lang="en-US" sz="2400" dirty="0"/>
              <a:t>ESOP participants have a significant wealth building opportunity, turnover reduced</a:t>
            </a:r>
          </a:p>
          <a:p>
            <a:r>
              <a:rPr lang="en-US" sz="2400" dirty="0"/>
              <a:t>The business is perpetuated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Employee Stock Ownership Plan (ESOP)</a:t>
            </a:r>
          </a:p>
        </p:txBody>
      </p:sp>
      <p:sp>
        <p:nvSpPr>
          <p:cNvPr id="1843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unique financial technique for the perpetuation of successful privately-owned businesses that provides employees of that business a “piece of the action”</a:t>
            </a:r>
          </a:p>
          <a:p>
            <a:pPr lvl="1"/>
            <a:r>
              <a:rPr lang="en-US"/>
              <a:t>A direct stake in the success of the business</a:t>
            </a:r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a="http://schemas.openxmlformats.org/drawingml/2006/main" xmlns:thm15="http://schemas.microsoft.com/office/thememl/2012/main" name="TCA ESOP presentaiton v2 [Read-Only]" id="{0D889F81-5DAF-484F-B40E-A658A44EC6BA}" vid="{B1D09EAF-326F-435C-814D-865F58713F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1137</Words>
  <Application>Microsoft Macintosh PowerPoint</Application>
  <PresentationFormat>On-screen Show (4:3)</PresentationFormat>
  <Paragraphs>188</Paragraphs>
  <Slides>31</Slides>
  <Notes>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 The Perfect Buyer –   An ESOP?       </vt:lpstr>
      <vt:lpstr>Slide 2</vt:lpstr>
      <vt:lpstr>Insert Big G Video Here</vt:lpstr>
      <vt:lpstr>Agenda</vt:lpstr>
      <vt:lpstr>Big G Express</vt:lpstr>
      <vt:lpstr>Quickway</vt:lpstr>
      <vt:lpstr>Robert Bearden, Inc.</vt:lpstr>
      <vt:lpstr>    When the Stars Align</vt:lpstr>
      <vt:lpstr>Employee Stock Ownership Plan (ESOP)</vt:lpstr>
      <vt:lpstr>     Overview</vt:lpstr>
      <vt:lpstr>   Financing</vt:lpstr>
      <vt:lpstr>  ESOP Lenders</vt:lpstr>
      <vt:lpstr> ESOP Lenders (continued)</vt:lpstr>
      <vt:lpstr>Discussion on How Carriers Are Financing their Deals</vt:lpstr>
      <vt:lpstr> Tax Shields</vt:lpstr>
      <vt:lpstr>Perpetuation Planning C Corporation IRC 1042 “Tax-Free” Rollover</vt:lpstr>
      <vt:lpstr>Perpetuation Planning C Corporation IRC 1042 “Tax-Free” Rollover (continued)</vt:lpstr>
      <vt:lpstr>Discussion of the Tax Impacts on Sellers</vt:lpstr>
      <vt:lpstr>  Competitive Price</vt:lpstr>
      <vt:lpstr>Discussion of Current Pricing Environment </vt:lpstr>
      <vt:lpstr>Advantages</vt:lpstr>
      <vt:lpstr>What Advantages did the Carriers Experience?</vt:lpstr>
      <vt:lpstr>   Challenges</vt:lpstr>
      <vt:lpstr>  Challenges (continued)</vt:lpstr>
      <vt:lpstr>Challenges (continued)</vt:lpstr>
      <vt:lpstr>Carriers’ Comments on Challenges</vt:lpstr>
      <vt:lpstr>   Future Sale of Company    “An offer you can’t refuse”</vt:lpstr>
      <vt:lpstr>Comparison of After-Tax Proceeds</vt:lpstr>
      <vt:lpstr>  The Perfect Buyer – An ESOP?</vt:lpstr>
      <vt:lpstr>Questions from the Audience</vt:lpstr>
      <vt:lpstr>   Resources</vt:lpstr>
    </vt:vector>
  </TitlesOfParts>
  <Company>ImagePrep Studio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Alison Dixon</dc:creator>
  <cp:lastModifiedBy>Lana Batts</cp:lastModifiedBy>
  <cp:revision>27</cp:revision>
  <cp:lastPrinted>2015-02-16T15:59:20Z</cp:lastPrinted>
  <dcterms:created xsi:type="dcterms:W3CDTF">2015-02-17T19:53:38Z</dcterms:created>
  <dcterms:modified xsi:type="dcterms:W3CDTF">2015-02-17T20:52:56Z</dcterms:modified>
</cp:coreProperties>
</file>